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7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0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lever.com/in/pcsb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lose-up of open book against blurred bookshelf background">
            <a:extLst>
              <a:ext uri="{FF2B5EF4-FFF2-40B4-BE49-F238E27FC236}">
                <a16:creationId xmlns:a16="http://schemas.microsoft.com/office/drawing/2014/main" id="{116A1820-3571-4D13-879C-89A486131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073039-CF2C-4752-8661-6CECFBD4E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391719"/>
            <a:ext cx="4439636" cy="236267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Accelerated Reader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2E9F1-5FE6-4FE7-B91C-C59C34A0F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607" y="3836585"/>
            <a:ext cx="3652730" cy="1110259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Help Your Reader At Home</a:t>
            </a:r>
          </a:p>
        </p:txBody>
      </p:sp>
    </p:spTree>
    <p:extLst>
      <p:ext uri="{BB962C8B-B14F-4D97-AF65-F5344CB8AC3E}">
        <p14:creationId xmlns:p14="http://schemas.microsoft.com/office/powerpoint/2010/main" val="217634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6" name="Picture 25" descr="Question marks in a line and one question mark is lit">
            <a:extLst>
              <a:ext uri="{FF2B5EF4-FFF2-40B4-BE49-F238E27FC236}">
                <a16:creationId xmlns:a16="http://schemas.microsoft.com/office/drawing/2014/main" id="{472BF58C-20E8-4185-8BA8-715CA5946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" r="-1" b="13663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62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185645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What is Accelerated Reader?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8571-59AD-4D04-8BB9-E9E4D749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Computerized learning system that manages literature-based reading. 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Assesses reading comprehension through quizzes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The goal of AR is to motivate students to be lifelong learners who love to read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must dedicate time to reading grade level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D244-1680-4FC6-B97C-D0D915F5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3" t="35206" r="45477" b="39325"/>
          <a:stretch/>
        </p:blipFill>
        <p:spPr>
          <a:xfrm>
            <a:off x="8340654" y="964568"/>
            <a:ext cx="2783304" cy="49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274" y="144462"/>
            <a:ext cx="6448011" cy="2082800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What is Accelerated Reader?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8571-59AD-4D04-8BB9-E9E4D749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2628900"/>
            <a:ext cx="5617794" cy="3152775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Students select a book or article, read the book/article, then take a quiz on the computer.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AR has over 220,000 quizzes and 2,000 articles for students to interact with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Your child has point goals for the semester as well as level goals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4E2BE0D7-86CF-4E7E-80B2-9E967BB1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 r="50792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54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Choosing 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8571-59AD-4D04-8BB9-E9E4D749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should select a Just Right Book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Books should be tied to a students grade level (book with a level 3.4 means 3rd grade, 4th month). 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should not test with book in front of them – recall vs. true comprehension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Points are tied to amount of words and complexity of text.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lose-up of stacked books">
            <a:extLst>
              <a:ext uri="{FF2B5EF4-FFF2-40B4-BE49-F238E27FC236}">
                <a16:creationId xmlns:a16="http://schemas.microsoft.com/office/drawing/2014/main" id="{84FF53E1-EB77-4C84-84FA-2A5C2FCD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87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502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E28C230-E4F1-4286-9F32-79ACE9F9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2" r="1" b="5265"/>
          <a:stretch/>
        </p:blipFill>
        <p:spPr>
          <a:xfrm>
            <a:off x="20" y="10"/>
            <a:ext cx="9226716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2595" y="1328"/>
            <a:ext cx="3689406" cy="112908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Quizzes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8571-59AD-4D04-8BB9-E9E4D749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9587" y="1592494"/>
            <a:ext cx="4602822" cy="4219909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practice, vocabulary, articles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Quizzes can have anywhere from 3-20 questions, based on complexity of the book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 have 3-5 questions and skills practice which also earn the students points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Quiz questions go in order of the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3D406-3B6B-4C0D-B78F-8B71E7B3F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9" t="30587" r="38048" b="48439"/>
          <a:stretch/>
        </p:blipFill>
        <p:spPr>
          <a:xfrm>
            <a:off x="10679090" y="5093212"/>
            <a:ext cx="1008607" cy="14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1" name="Picture 4" descr="A wall painted with an arrow and a dartboard">
            <a:extLst>
              <a:ext uri="{FF2B5EF4-FFF2-40B4-BE49-F238E27FC236}">
                <a16:creationId xmlns:a16="http://schemas.microsoft.com/office/drawing/2014/main" id="{EDED28A0-9A4B-4380-B938-865701292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" r="1" b="2179"/>
          <a:stretch/>
        </p:blipFill>
        <p:spPr>
          <a:xfrm>
            <a:off x="6636" y="47929"/>
            <a:ext cx="9947062" cy="6857990"/>
          </a:xfrm>
          <a:prstGeom prst="rect">
            <a:avLst/>
          </a:prstGeom>
        </p:spPr>
      </p:pic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8031" y="47929"/>
            <a:ext cx="3689406" cy="112908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8571-59AD-4D04-8BB9-E9E4D7497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8085" y="1224942"/>
            <a:ext cx="4393915" cy="4587461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have individual goals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student need and reading ability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track their progress in their classrooms and own their goals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your child about their goals!</a:t>
            </a:r>
          </a:p>
        </p:txBody>
      </p:sp>
    </p:spTree>
    <p:extLst>
      <p:ext uri="{BB962C8B-B14F-4D97-AF65-F5344CB8AC3E}">
        <p14:creationId xmlns:p14="http://schemas.microsoft.com/office/powerpoint/2010/main" val="173309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63" y="156957"/>
            <a:ext cx="6213094" cy="75577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School Wide Incentives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12A68C1-8FF9-4E74-818B-46BFEE763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150601"/>
              </p:ext>
            </p:extLst>
          </p:nvPr>
        </p:nvGraphicFramePr>
        <p:xfrm>
          <a:off x="619221" y="981508"/>
          <a:ext cx="11262116" cy="5719535"/>
        </p:xfrm>
        <a:graphic>
          <a:graphicData uri="http://schemas.openxmlformats.org/drawingml/2006/table">
            <a:tbl>
              <a:tblPr firstRow="1" firstCol="1" bandRow="1"/>
              <a:tblGrid>
                <a:gridCol w="5220282">
                  <a:extLst>
                    <a:ext uri="{9D8B030D-6E8A-4147-A177-3AD203B41FA5}">
                      <a16:colId xmlns:a16="http://schemas.microsoft.com/office/drawing/2014/main" val="2946025154"/>
                    </a:ext>
                  </a:extLst>
                </a:gridCol>
                <a:gridCol w="3029475">
                  <a:extLst>
                    <a:ext uri="{9D8B030D-6E8A-4147-A177-3AD203B41FA5}">
                      <a16:colId xmlns:a16="http://schemas.microsoft.com/office/drawing/2014/main" val="2091830825"/>
                    </a:ext>
                  </a:extLst>
                </a:gridCol>
                <a:gridCol w="3012359">
                  <a:extLst>
                    <a:ext uri="{9D8B030D-6E8A-4147-A177-3AD203B41FA5}">
                      <a16:colId xmlns:a16="http://schemas.microsoft.com/office/drawing/2014/main" val="167977281"/>
                    </a:ext>
                  </a:extLst>
                </a:gridCol>
              </a:tblGrid>
              <a:tr h="5023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AWARD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3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2</a:t>
                      </a:r>
                      <a:r>
                        <a:rPr lang="en-US" sz="3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Grade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3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5</a:t>
                      </a:r>
                      <a:r>
                        <a:rPr lang="en-US" sz="3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3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Grade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063175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Confetti on morning show</a:t>
                      </a:r>
                      <a:endParaRPr lang="en-US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62750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in the newsletter</a:t>
                      </a:r>
                      <a:endParaRPr lang="en-US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27806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 certificate</a:t>
                      </a:r>
                      <a:endParaRPr lang="en-US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32079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Reading Medallion</a:t>
                      </a:r>
                      <a:endParaRPr lang="en-US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63040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Handprint on wall</a:t>
                      </a:r>
                      <a:endParaRPr lang="en-US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25859"/>
                  </a:ext>
                </a:extLst>
              </a:tr>
              <a:tr h="625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Gold star on sidewalk</a:t>
                      </a:r>
                      <a:endParaRPr lang="en-US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81893"/>
                  </a:ext>
                </a:extLst>
              </a:tr>
              <a:tr h="5637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on ceiling tile</a:t>
                      </a:r>
                      <a:endParaRPr lang="en-US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375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 points</a:t>
                      </a:r>
                      <a:endParaRPr lang="en-US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494584"/>
                  </a:ext>
                </a:extLst>
              </a:tr>
              <a:tr h="5637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on plaque in office</a:t>
                      </a:r>
                      <a:endParaRPr lang="en-US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1,000 points</a:t>
                      </a:r>
                      <a:endParaRPr lang="en-US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8" marR="87958" marT="12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5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9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97631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Sign On to AR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270D4C-C35F-47B9-A4D7-A398C8F0D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6" y="1541124"/>
            <a:ext cx="6028017" cy="4423114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can access Accelerated Reader from School or Home</a:t>
            </a:r>
          </a:p>
          <a:p>
            <a:pPr indent="-457200">
              <a:buFont typeface="Corbel" panose="020B0503020204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 into Clever 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www.clever.com/in/pcsb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457200">
              <a:buFont typeface="Corbel" panose="020B0503020204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Accelerated Reader from Seminole Elementary Resources</a:t>
            </a:r>
          </a:p>
          <a:p>
            <a:pPr indent="-457200">
              <a:buFont typeface="Corbel" panose="020B0503020204020204" pitchFamily="34" charset="0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search for quizzes or articles that they would like to take</a:t>
            </a:r>
          </a:p>
          <a:p>
            <a:pPr indent="-342900">
              <a:buFont typeface="Corbel" panose="020B0503020204020204" pitchFamily="34" charset="0"/>
              <a:buChar char="•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6" name="Picture 25" descr="White arrows painted on the asphalt">
            <a:extLst>
              <a:ext uri="{FF2B5EF4-FFF2-40B4-BE49-F238E27FC236}">
                <a16:creationId xmlns:a16="http://schemas.microsoft.com/office/drawing/2014/main" id="{6737B51C-CF9F-469A-90CA-3EAE62D2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8" r="26425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126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B7B6-0522-44EB-9F95-1E678D54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39" y="180186"/>
            <a:ext cx="5271804" cy="83932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help at home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3051ED-AD99-4A87-9A65-E0B04D2E0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90" y="1199701"/>
            <a:ext cx="6141033" cy="5139454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your children reading nightly: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 – 2nd grade: 30 minutes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3rd – 5th grade: 45 minutes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culture of reading in your household by reading with your child, starting a home library, visiting your local library, and by letting your child see you reading.  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reading with your child stop and ask questions to be sure your child comprehends what they have read. </a:t>
            </a:r>
          </a:p>
          <a:p>
            <a:pPr indent="-342900">
              <a:buFont typeface="Corbel" panose="020B0503020204020204" pitchFamily="34" charset="0"/>
              <a:buChar char="•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6" name="Picture 25" descr="A midsection of a person holding a miniature house">
            <a:extLst>
              <a:ext uri="{FF2B5EF4-FFF2-40B4-BE49-F238E27FC236}">
                <a16:creationId xmlns:a16="http://schemas.microsoft.com/office/drawing/2014/main" id="{3E7A0A44-5D68-4C8E-990D-6814BB642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4" r="2625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27205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412D24"/>
      </a:dk2>
      <a:lt2>
        <a:srgbClr val="E8E5E2"/>
      </a:lt2>
      <a:accent1>
        <a:srgbClr val="7F9DBA"/>
      </a:accent1>
      <a:accent2>
        <a:srgbClr val="82A8AB"/>
      </a:accent2>
      <a:accent3>
        <a:srgbClr val="969BC6"/>
      </a:accent3>
      <a:accent4>
        <a:srgbClr val="BA847F"/>
      </a:accent4>
      <a:accent5>
        <a:srgbClr val="B99C7E"/>
      </a:accent5>
      <a:accent6>
        <a:srgbClr val="A7A372"/>
      </a:accent6>
      <a:hlink>
        <a:srgbClr val="9D7D5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3EAFD4ACCEF3458F8363497FBCFA33" ma:contentTypeVersion="14" ma:contentTypeDescription="Create a new document." ma:contentTypeScope="" ma:versionID="822f20ca22394045d635cd47d8e1374c">
  <xsd:schema xmlns:xsd="http://www.w3.org/2001/XMLSchema" xmlns:xs="http://www.w3.org/2001/XMLSchema" xmlns:p="http://schemas.microsoft.com/office/2006/metadata/properties" xmlns:ns3="3bb62d3c-0ca6-4597-87ca-e58cd9931cc9" xmlns:ns4="de6d691c-a35c-4175-babd-0c8d398b2466" targetNamespace="http://schemas.microsoft.com/office/2006/metadata/properties" ma:root="true" ma:fieldsID="d2ff5a32c2cbef5e5124d57ac87b4364" ns3:_="" ns4:_="">
    <xsd:import namespace="3bb62d3c-0ca6-4597-87ca-e58cd9931cc9"/>
    <xsd:import namespace="de6d691c-a35c-4175-babd-0c8d398b24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62d3c-0ca6-4597-87ca-e58cd9931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d691c-a35c-4175-babd-0c8d398b24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0758EE-9A67-408A-890F-72F2EAE226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C8B7E1-DC9E-4331-B844-8428421A8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62d3c-0ca6-4597-87ca-e58cd9931cc9"/>
    <ds:schemaRef ds:uri="de6d691c-a35c-4175-babd-0c8d398b2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9E61FD-6D71-414A-9B2D-0B6688968CF2}">
  <ds:schemaRefs>
    <ds:schemaRef ds:uri="http://purl.org/dc/elements/1.1/"/>
    <ds:schemaRef ds:uri="http://schemas.microsoft.com/office/2006/metadata/properties"/>
    <ds:schemaRef ds:uri="3bb62d3c-0ca6-4597-87ca-e58cd9931cc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e6d691c-a35c-4175-babd-0c8d398b246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Corbel</vt:lpstr>
      <vt:lpstr>SketchLinesVTI</vt:lpstr>
      <vt:lpstr>Accelerated Reader</vt:lpstr>
      <vt:lpstr>What is Accelerated Reader?</vt:lpstr>
      <vt:lpstr>What is Accelerated Reader?</vt:lpstr>
      <vt:lpstr>Choosing Books</vt:lpstr>
      <vt:lpstr>Quizzes</vt:lpstr>
      <vt:lpstr>Goals</vt:lpstr>
      <vt:lpstr>School Wide Incentives</vt:lpstr>
      <vt:lpstr>How to Sign On to AR</vt:lpstr>
      <vt:lpstr>How to help at home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</dc:title>
  <dc:creator>Sanders Aimee</dc:creator>
  <cp:lastModifiedBy>McCafferty Jennifer</cp:lastModifiedBy>
  <cp:revision>2</cp:revision>
  <dcterms:created xsi:type="dcterms:W3CDTF">2022-02-05T02:14:53Z</dcterms:created>
  <dcterms:modified xsi:type="dcterms:W3CDTF">2022-10-16T17:37:27Z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0x010100A83EAFD4ACCEF3458F8363497FBCFA33</vt:lpwstr>
  </property>
</Properties>
</file>